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472" r:id="rId2"/>
    <p:sldId id="473" r:id="rId3"/>
    <p:sldId id="474" r:id="rId4"/>
    <p:sldId id="477" r:id="rId5"/>
    <p:sldId id="475" r:id="rId6"/>
    <p:sldId id="480" r:id="rId7"/>
    <p:sldId id="476" r:id="rId8"/>
    <p:sldId id="479" r:id="rId9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33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A0D4"/>
    <a:srgbClr val="CC0066"/>
    <a:srgbClr val="339966"/>
    <a:srgbClr val="CCFFCC"/>
    <a:srgbClr val="FF9999"/>
    <a:srgbClr val="FF9900"/>
    <a:srgbClr val="5F5F5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5" autoAdjust="0"/>
    <p:restoredTop sz="86380" autoAdjust="0"/>
  </p:normalViewPr>
  <p:slideViewPr>
    <p:cSldViewPr>
      <p:cViewPr varScale="1">
        <p:scale>
          <a:sx n="127" d="100"/>
          <a:sy n="127" d="100"/>
        </p:scale>
        <p:origin x="472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0" d="100"/>
          <a:sy n="40" d="100"/>
        </p:scale>
        <p:origin x="-1476" y="-84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9588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9" tIns="45810" rIns="91619" bIns="45810" numCol="1" anchor="t" anchorCtr="0" compatLnSpc="1">
            <a:prstTxWarp prst="textNoShape">
              <a:avLst/>
            </a:prstTxWarp>
          </a:bodyPr>
          <a:lstStyle>
            <a:lvl1pPr defTabSz="915988">
              <a:defRPr sz="1200"/>
            </a:lvl1pPr>
          </a:lstStyle>
          <a:p>
            <a:endParaRPr lang="it-IT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5117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9" tIns="45810" rIns="91619" bIns="45810" numCol="1" anchor="t" anchorCtr="0" compatLnSpc="1">
            <a:prstTxWarp prst="textNoShape">
              <a:avLst/>
            </a:prstTxWarp>
          </a:bodyPr>
          <a:lstStyle>
            <a:lvl1pPr algn="r" defTabSz="915988">
              <a:defRPr sz="1200"/>
            </a:lvl1pPr>
          </a:lstStyle>
          <a:p>
            <a:endParaRPr lang="it-IT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3800"/>
            <a:ext cx="3049588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9" tIns="45810" rIns="91619" bIns="45810" numCol="1" anchor="b" anchorCtr="0" compatLnSpc="1">
            <a:prstTxWarp prst="textNoShape">
              <a:avLst/>
            </a:prstTxWarp>
          </a:bodyPr>
          <a:lstStyle>
            <a:lvl1pPr defTabSz="915988">
              <a:defRPr sz="1200"/>
            </a:lvl1pPr>
          </a:lstStyle>
          <a:p>
            <a:endParaRPr lang="it-IT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13800"/>
            <a:ext cx="30511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9" tIns="45810" rIns="91619" bIns="45810" numCol="1" anchor="b" anchorCtr="0" compatLnSpc="1">
            <a:prstTxWarp prst="textNoShape">
              <a:avLst/>
            </a:prstTxWarp>
          </a:bodyPr>
          <a:lstStyle>
            <a:lvl1pPr algn="r" defTabSz="915988">
              <a:defRPr sz="1200"/>
            </a:lvl1pPr>
          </a:lstStyle>
          <a:p>
            <a:fld id="{A2D133D2-A738-674B-BDF6-FAB9330443B5}" type="slidenum">
              <a:rPr lang="it-IT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7" tIns="46584" rIns="93167" bIns="46584" numCol="1" anchor="t" anchorCtr="0" compatLnSpc="1">
            <a:prstTxWarp prst="textNoShape">
              <a:avLst/>
            </a:prstTxWarp>
          </a:bodyPr>
          <a:lstStyle>
            <a:lvl1pPr defTabSz="933450">
              <a:defRPr sz="1200"/>
            </a:lvl1pPr>
          </a:lstStyle>
          <a:p>
            <a:endParaRPr lang="it-IT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7" tIns="46584" rIns="93167" bIns="46584" numCol="1" anchor="t" anchorCtr="0" compatLnSpc="1">
            <a:prstTxWarp prst="textNoShape">
              <a:avLst/>
            </a:prstTxWarp>
          </a:bodyPr>
          <a:lstStyle>
            <a:lvl1pPr algn="r" defTabSz="933450">
              <a:defRPr sz="1200"/>
            </a:lvl1pPr>
          </a:lstStyle>
          <a:p>
            <a:endParaRPr lang="it-IT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6425"/>
            <a:ext cx="5140325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7" tIns="46584" rIns="93167" bIns="465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Fare clic per modificare gli stili del testo dello schema</a:t>
            </a:r>
          </a:p>
          <a:p>
            <a:pPr lvl="1"/>
            <a:r>
              <a:rPr lang="en-US"/>
              <a:t>Secondo livello</a:t>
            </a:r>
          </a:p>
          <a:p>
            <a:pPr lvl="2"/>
            <a:r>
              <a:rPr lang="en-US"/>
              <a:t>Terzo livello</a:t>
            </a:r>
          </a:p>
          <a:p>
            <a:pPr lvl="3"/>
            <a:r>
              <a:rPr lang="en-US"/>
              <a:t>Quarto livello</a:t>
            </a:r>
          </a:p>
          <a:p>
            <a:pPr lvl="4"/>
            <a:r>
              <a:rPr lang="en-US"/>
              <a:t>Quinto livello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7" tIns="46584" rIns="93167" bIns="46584" numCol="1" anchor="b" anchorCtr="0" compatLnSpc="1">
            <a:prstTxWarp prst="textNoShape">
              <a:avLst/>
            </a:prstTxWarp>
          </a:bodyPr>
          <a:lstStyle>
            <a:lvl1pPr defTabSz="933450">
              <a:defRPr sz="1200"/>
            </a:lvl1pPr>
          </a:lstStyle>
          <a:p>
            <a:endParaRPr lang="it-IT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7" tIns="46584" rIns="93167" bIns="46584" numCol="1" anchor="b" anchorCtr="0" compatLnSpc="1">
            <a:prstTxWarp prst="textNoShape">
              <a:avLst/>
            </a:prstTxWarp>
          </a:bodyPr>
          <a:lstStyle>
            <a:lvl1pPr algn="r" defTabSz="933450">
              <a:defRPr sz="1200"/>
            </a:lvl1pPr>
          </a:lstStyle>
          <a:p>
            <a:fld id="{E9C2C5DE-7683-704E-A457-F07346C660FE}" type="slidenum">
              <a:rPr lang="it-IT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7C54E9-7454-F744-835A-DE5143267399}" type="slidenum">
              <a:rPr lang="it-IT"/>
              <a:pPr/>
              <a:t>1</a:t>
            </a:fld>
            <a:endParaRPr lang="it-IT"/>
          </a:p>
        </p:txBody>
      </p:sp>
      <p:sp>
        <p:nvSpPr>
          <p:cNvPr id="457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7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5652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it-IT"/>
              <a:t>Fare clic per modificare lo stile del sottotitolo dello schema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C8A8B179-7E5B-0544-ACD2-323060E0C9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77201" y="94042"/>
            <a:ext cx="957620" cy="95762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A901FAE5-710B-0F45-AF42-27B76BB505C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1909" y="94042"/>
            <a:ext cx="945221" cy="482064"/>
          </a:xfrm>
          <a:prstGeom prst="rect">
            <a:avLst/>
          </a:prstGeom>
        </p:spPr>
      </p:pic>
      <p:sp>
        <p:nvSpPr>
          <p:cNvPr id="8" name="Line 9">
            <a:extLst>
              <a:ext uri="{FF2B5EF4-FFF2-40B4-BE49-F238E27FC236}">
                <a16:creationId xmlns:a16="http://schemas.microsoft.com/office/drawing/2014/main" id="{5C291F65-0528-5C40-9614-6DA41DCCCA25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395536" y="6379193"/>
            <a:ext cx="8353425" cy="0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008C628-E84F-B94F-995D-5BAD30E9099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95482"/>
            <a:ext cx="1725613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 dirty="0"/>
              <a:t>Luca Lista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145E15B-446F-F54C-868E-725C3767100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84438" y="6395482"/>
            <a:ext cx="3959225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BE40DA5-28A8-9C48-A437-672EB8003E2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5482"/>
            <a:ext cx="1905000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fld id="{47A7711E-49DA-2146-8FD3-15CCAB4B219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BC017857-5567-5B47-B96D-54957DA24D1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95482"/>
            <a:ext cx="1725613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 dirty="0"/>
              <a:t>Luca Lista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A642F684-9E47-3243-B19D-741457918D2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84438" y="6395482"/>
            <a:ext cx="3959225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55CAF551-E387-0E40-B2EC-67BBDAB88F8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5482"/>
            <a:ext cx="1905000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fld id="{47A7711E-49DA-2146-8FD3-15CCAB4B219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628CDF1-B305-E74B-BC46-44C37DD8A69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95482"/>
            <a:ext cx="1725613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 dirty="0"/>
              <a:t>Luca Lista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979FE8A-ABE7-7348-8155-77A3D227B6D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84438" y="6395482"/>
            <a:ext cx="3959225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95E972A-683E-7244-8661-A025900F48B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5482"/>
            <a:ext cx="1905000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fld id="{47A7711E-49DA-2146-8FD3-15CCAB4B219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tif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tiff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241300"/>
            <a:ext cx="7343775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46662" dir="2115817" algn="ctr" rotWithShape="0">
              <a:schemeClr val="hlink">
                <a:alpha val="50000"/>
              </a:scheme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Fare clic per modificare lo stile del titolo dello schema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125538"/>
            <a:ext cx="7772400" cy="497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Fare clic per modificare gli stili del testo dello schema</a:t>
            </a:r>
          </a:p>
          <a:p>
            <a:pPr lvl="1"/>
            <a:r>
              <a:rPr lang="en-US"/>
              <a:t>Secondo livello</a:t>
            </a:r>
          </a:p>
          <a:p>
            <a:pPr lvl="2"/>
            <a:r>
              <a:rPr lang="en-US"/>
              <a:t>Terzo livello</a:t>
            </a:r>
          </a:p>
          <a:p>
            <a:pPr lvl="3"/>
            <a:r>
              <a:rPr lang="en-US"/>
              <a:t>Quarto livello</a:t>
            </a:r>
          </a:p>
          <a:p>
            <a:pPr lvl="4"/>
            <a:r>
              <a:rPr lang="en-US"/>
              <a:t>Quinto livello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0040A64-CBC8-E24D-8453-18A3B66EAE5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95482"/>
            <a:ext cx="1725613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 dirty="0"/>
              <a:t>Luca Lista</a:t>
            </a: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23FB4858-D68A-A146-8C74-2C27A2978B2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84438" y="6395482"/>
            <a:ext cx="3959225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C89AEC0F-713E-2041-8BA0-10BC923943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5482"/>
            <a:ext cx="1905000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fld id="{47A7711E-49DA-2146-8FD3-15CCAB4B219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sp>
        <p:nvSpPr>
          <p:cNvPr id="12" name="Line 9">
            <a:extLst>
              <a:ext uri="{FF2B5EF4-FFF2-40B4-BE49-F238E27FC236}">
                <a16:creationId xmlns:a16="http://schemas.microsoft.com/office/drawing/2014/main" id="{83F52B6E-5ACC-C640-9A19-6EE518F80915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395536" y="6379193"/>
            <a:ext cx="8353425" cy="0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 lang="en-GB"/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60EB7794-4E57-684F-8C6A-CC5D1CA93A1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472765" y="93185"/>
            <a:ext cx="551895" cy="551895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6175DD90-1423-BB40-80B4-D5364B927754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8481100" y="716586"/>
            <a:ext cx="544749" cy="27782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765175"/>
            <a:ext cx="7770812" cy="2808288"/>
          </a:xfrm>
        </p:spPr>
        <p:txBody>
          <a:bodyPr/>
          <a:lstStyle/>
          <a:p>
            <a:r>
              <a:rPr lang="en-US" sz="4400"/>
              <a:t>Statistical Methods</a:t>
            </a:r>
            <a:br>
              <a:rPr lang="en-US" sz="4400"/>
            </a:br>
            <a:r>
              <a:rPr lang="en-US" sz="4400"/>
              <a:t>for Data Analysis</a:t>
            </a:r>
            <a:br>
              <a:rPr lang="en-US" sz="4400"/>
            </a:br>
            <a:br>
              <a:rPr lang="en-US" sz="4400"/>
            </a:br>
            <a:r>
              <a:rPr lang="en-US" sz="4400" i="1"/>
              <a:t>Random numbers</a:t>
            </a:r>
            <a:br>
              <a:rPr lang="en-US" sz="4400" i="1"/>
            </a:br>
            <a:r>
              <a:rPr lang="en-US" sz="4400" i="1"/>
              <a:t>with ROOT and RooFit</a:t>
            </a:r>
            <a:endParaRPr lang="en-US" sz="4400" i="1">
              <a:sym typeface="Symbol" charset="2"/>
            </a:endParaRPr>
          </a:p>
        </p:txBody>
      </p:sp>
      <p:sp>
        <p:nvSpPr>
          <p:cNvPr id="3348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58888" y="4149725"/>
            <a:ext cx="6481762" cy="1727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it-IT" sz="2800"/>
              <a:t>Luca Lista</a:t>
            </a:r>
          </a:p>
          <a:p>
            <a:pPr>
              <a:lnSpc>
                <a:spcPct val="90000"/>
              </a:lnSpc>
            </a:pPr>
            <a:endParaRPr lang="it-IT" sz="1600"/>
          </a:p>
          <a:p>
            <a:pPr>
              <a:lnSpc>
                <a:spcPct val="90000"/>
              </a:lnSpc>
            </a:pPr>
            <a:r>
              <a:rPr lang="it-IT" sz="2800" i="1">
                <a:solidFill>
                  <a:srgbClr val="5F5F5F"/>
                </a:solidFill>
              </a:rPr>
              <a:t>INFN Napoli</a:t>
            </a:r>
          </a:p>
        </p:txBody>
      </p:sp>
    </p:spTree>
  </p:cSld>
  <p:clrMapOvr>
    <a:masterClrMapping/>
  </p:clrMapOvr>
  <p:transition advTm="704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ROOT Random number generators</a:t>
            </a:r>
          </a:p>
        </p:txBody>
      </p:sp>
      <p:sp>
        <p:nvSpPr>
          <p:cNvPr id="10250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000">
                <a:solidFill>
                  <a:schemeClr val="accent2"/>
                </a:solidFill>
              </a:rPr>
              <a:t>TRandom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“basic Random number generator class (periodicity = 10</a:t>
            </a:r>
            <a:r>
              <a:rPr lang="en-US" sz="1800" baseline="30000"/>
              <a:t>9</a:t>
            </a:r>
            <a:r>
              <a:rPr lang="en-US" sz="1800"/>
              <a:t>). Note that this is a very simple generator (linear congruential) which is known to have defects (the lower random bits are correlated) and therefore </a:t>
            </a:r>
            <a:r>
              <a:rPr lang="en-US" sz="1800">
                <a:solidFill>
                  <a:srgbClr val="CC0066"/>
                </a:solidFill>
              </a:rPr>
              <a:t>should NOT be used in any statistical study</a:t>
            </a:r>
            <a:r>
              <a:rPr lang="en-US" sz="1800"/>
              <a:t>.”</a:t>
            </a:r>
          </a:p>
          <a:p>
            <a:pPr>
              <a:lnSpc>
                <a:spcPct val="80000"/>
              </a:lnSpc>
            </a:pPr>
            <a:r>
              <a:rPr lang="en-US" sz="2000">
                <a:solidFill>
                  <a:schemeClr val="accent2"/>
                </a:solidFill>
              </a:rPr>
              <a:t>TRandom3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“based on the "</a:t>
            </a:r>
            <a:r>
              <a:rPr lang="en-US" sz="1800" i="1"/>
              <a:t>Mersenne Twister generator</a:t>
            </a:r>
            <a:r>
              <a:rPr lang="en-US" sz="1800"/>
              <a:t>", and </a:t>
            </a:r>
            <a:r>
              <a:rPr lang="en-US" sz="1800">
                <a:solidFill>
                  <a:schemeClr val="accent2"/>
                </a:solidFill>
              </a:rPr>
              <a:t>is the recommended one</a:t>
            </a:r>
            <a:r>
              <a:rPr lang="en-US" sz="1800"/>
              <a:t>, since it has good random proprieties (period of 2</a:t>
            </a:r>
            <a:r>
              <a:rPr lang="en-US" sz="1800" baseline="30000"/>
              <a:t>19937</a:t>
            </a:r>
            <a:r>
              <a:rPr lang="en-US" sz="1800">
                <a:latin typeface="Symbol" charset="2"/>
              </a:rPr>
              <a:t>-</a:t>
            </a:r>
            <a:r>
              <a:rPr lang="en-US" sz="1800"/>
              <a:t>1, about 10</a:t>
            </a:r>
            <a:r>
              <a:rPr lang="en-US" sz="1800" baseline="30000"/>
              <a:t>6000</a:t>
            </a:r>
            <a:r>
              <a:rPr lang="en-US" sz="1800"/>
              <a:t>) and it is </a:t>
            </a:r>
            <a:r>
              <a:rPr lang="en-US" sz="1800">
                <a:solidFill>
                  <a:schemeClr val="accent2"/>
                </a:solidFill>
              </a:rPr>
              <a:t>fast</a:t>
            </a:r>
            <a:r>
              <a:rPr lang="en-US" sz="1800"/>
              <a:t>.”</a:t>
            </a:r>
          </a:p>
          <a:p>
            <a:pPr>
              <a:lnSpc>
                <a:spcPct val="80000"/>
              </a:lnSpc>
            </a:pPr>
            <a:r>
              <a:rPr lang="en-US" sz="2000">
                <a:solidFill>
                  <a:schemeClr val="accent2"/>
                </a:solidFill>
              </a:rPr>
              <a:t>TRandom1</a:t>
            </a:r>
            <a:endParaRPr lang="en-US" sz="2000"/>
          </a:p>
          <a:p>
            <a:pPr lvl="1">
              <a:lnSpc>
                <a:spcPct val="80000"/>
              </a:lnSpc>
            </a:pPr>
            <a:r>
              <a:rPr lang="en-US" sz="1800"/>
              <a:t>“based on the </a:t>
            </a:r>
            <a:r>
              <a:rPr lang="en-US" sz="1800" i="1"/>
              <a:t>RANLUX</a:t>
            </a:r>
            <a:r>
              <a:rPr lang="en-US" sz="1800"/>
              <a:t> algorithm, has mathematically proven random proprieties and a period of about 10</a:t>
            </a:r>
            <a:r>
              <a:rPr lang="en-US" sz="1800" baseline="30000"/>
              <a:t>171</a:t>
            </a:r>
            <a:r>
              <a:rPr lang="en-US" sz="1800"/>
              <a:t>. It is however </a:t>
            </a:r>
            <a:r>
              <a:rPr lang="en-US" sz="1800">
                <a:solidFill>
                  <a:srgbClr val="CC0066"/>
                </a:solidFill>
              </a:rPr>
              <a:t>slower than the others</a:t>
            </a:r>
            <a:r>
              <a:rPr lang="en-US" sz="1800"/>
              <a:t>.”</a:t>
            </a:r>
          </a:p>
          <a:p>
            <a:pPr>
              <a:lnSpc>
                <a:spcPct val="80000"/>
              </a:lnSpc>
            </a:pPr>
            <a:r>
              <a:rPr lang="en-US" sz="2000">
                <a:solidFill>
                  <a:schemeClr val="accent2"/>
                </a:solidFill>
              </a:rPr>
              <a:t>TRandom2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“is based on the </a:t>
            </a:r>
            <a:r>
              <a:rPr lang="en-US" sz="1800" i="1"/>
              <a:t>Tausworthe</a:t>
            </a:r>
            <a:r>
              <a:rPr lang="en-US" sz="1800"/>
              <a:t> generator of </a:t>
            </a:r>
            <a:r>
              <a:rPr lang="en-US" sz="1800" i="1"/>
              <a:t>L'Ecuyer</a:t>
            </a:r>
            <a:r>
              <a:rPr lang="en-US" sz="1800"/>
              <a:t>, and it has the advantage of being fast and using only 3 words (of 32 bits) for the state. The period is 10</a:t>
            </a:r>
            <a:r>
              <a:rPr lang="en-US" sz="1800" baseline="30000"/>
              <a:t>26</a:t>
            </a:r>
            <a:r>
              <a:rPr lang="en-US" sz="1800"/>
              <a:t>.”</a:t>
            </a:r>
          </a:p>
          <a:p>
            <a:pPr>
              <a:lnSpc>
                <a:spcPct val="80000"/>
              </a:lnSpc>
            </a:pPr>
            <a:endParaRPr lang="en-US" sz="200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it-IT"/>
              <a:t>Statistical Methods for Data Analysis</a:t>
            </a:r>
          </a:p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fld id="{EA2F8AC9-AEB4-2546-919D-A20893643F15}" type="slidenum">
              <a:rPr lang="it-IT"/>
              <a:pPr/>
              <a:t>2</a:t>
            </a:fld>
            <a:endParaRPr lang="it-IT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Generating with standard PDF’s</a:t>
            </a:r>
          </a:p>
        </p:txBody>
      </p:sp>
      <p:sp>
        <p:nvSpPr>
          <p:cNvPr id="10260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/>
              <a:t>Provided methods of TRandom</a:t>
            </a:r>
            <a:r>
              <a:rPr lang="en-US" sz="2800" i="1">
                <a:latin typeface="Times New Roman" charset="0"/>
              </a:rPr>
              <a:t>N</a:t>
            </a:r>
            <a:r>
              <a:rPr lang="en-US" sz="2800"/>
              <a:t> objects: </a:t>
            </a:r>
          </a:p>
          <a:p>
            <a:pPr lvl="1"/>
            <a:r>
              <a:rPr lang="en-US" sz="2400" b="1">
                <a:solidFill>
                  <a:schemeClr val="accent2"/>
                </a:solidFill>
                <a:latin typeface="Courier New" charset="0"/>
              </a:rPr>
              <a:t>Exp(tau)</a:t>
            </a:r>
          </a:p>
          <a:p>
            <a:pPr lvl="1"/>
            <a:r>
              <a:rPr lang="en-US" sz="2400" b="1">
                <a:solidFill>
                  <a:schemeClr val="accent2"/>
                </a:solidFill>
                <a:latin typeface="Courier New" charset="0"/>
              </a:rPr>
              <a:t>Integer(imax)</a:t>
            </a:r>
          </a:p>
          <a:p>
            <a:pPr lvl="1"/>
            <a:r>
              <a:rPr lang="en-US" sz="2400" b="1">
                <a:solidFill>
                  <a:schemeClr val="accent2"/>
                </a:solidFill>
                <a:latin typeface="Courier New" charset="0"/>
              </a:rPr>
              <a:t>Gaus(mean, sigma)</a:t>
            </a:r>
          </a:p>
          <a:p>
            <a:pPr lvl="1"/>
            <a:r>
              <a:rPr lang="en-US" sz="2400" b="1">
                <a:solidFill>
                  <a:schemeClr val="accent2"/>
                </a:solidFill>
                <a:latin typeface="Courier New" charset="0"/>
              </a:rPr>
              <a:t>Rndm()</a:t>
            </a:r>
          </a:p>
          <a:p>
            <a:pPr lvl="1"/>
            <a:r>
              <a:rPr lang="en-US" sz="2400" b="1">
                <a:solidFill>
                  <a:schemeClr val="accent2"/>
                </a:solidFill>
                <a:latin typeface="Courier New" charset="0"/>
              </a:rPr>
              <a:t>RndmArray(n, x) </a:t>
            </a:r>
          </a:p>
          <a:p>
            <a:pPr lvl="1"/>
            <a:r>
              <a:rPr lang="en-US" sz="2400" b="1">
                <a:solidFill>
                  <a:schemeClr val="accent2"/>
                </a:solidFill>
                <a:latin typeface="Courier New" charset="0"/>
              </a:rPr>
              <a:t>Uniform(x)</a:t>
            </a:r>
          </a:p>
          <a:p>
            <a:pPr lvl="1"/>
            <a:r>
              <a:rPr lang="en-US" sz="2400" b="1">
                <a:solidFill>
                  <a:schemeClr val="accent2"/>
                </a:solidFill>
                <a:latin typeface="Courier New" charset="0"/>
              </a:rPr>
              <a:t>Uniform(x1, x2)</a:t>
            </a:r>
          </a:p>
          <a:p>
            <a:pPr lvl="1"/>
            <a:r>
              <a:rPr lang="en-US" sz="2400" b="1">
                <a:solidFill>
                  <a:schemeClr val="accent2"/>
                </a:solidFill>
                <a:latin typeface="Courier New" charset="0"/>
              </a:rPr>
              <a:t>Landau(mpv, sigma)</a:t>
            </a:r>
          </a:p>
          <a:p>
            <a:pPr lvl="1"/>
            <a:r>
              <a:rPr lang="en-US" sz="2400" b="1">
                <a:solidFill>
                  <a:schemeClr val="accent2"/>
                </a:solidFill>
                <a:latin typeface="Courier New" charset="0"/>
              </a:rPr>
              <a:t>Poisson(mean)</a:t>
            </a:r>
          </a:p>
          <a:p>
            <a:pPr lvl="1"/>
            <a:r>
              <a:rPr lang="en-US" sz="2400" b="1">
                <a:solidFill>
                  <a:schemeClr val="accent2"/>
                </a:solidFill>
                <a:latin typeface="Courier New" charset="0"/>
              </a:rPr>
              <a:t>Binomial(ntot, prob)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it-IT"/>
              <a:t>Statistical Methods for Data Analysis</a:t>
            </a:r>
          </a:p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fld id="{9CEE1227-2610-7049-8624-AAF3BE643714}" type="slidenum">
              <a:rPr lang="it-IT"/>
              <a:pPr/>
              <a:t>3</a:t>
            </a:fld>
            <a:endParaRPr lang="it-IT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Generators in ROOT::Math</a:t>
            </a:r>
          </a:p>
        </p:txBody>
      </p:sp>
      <p:sp>
        <p:nvSpPr>
          <p:cNvPr id="10291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/>
              <a:t>Generators provided based on GSL (GNU Scientific Library)</a:t>
            </a:r>
          </a:p>
          <a:p>
            <a:r>
              <a:rPr lang="en-US" sz="2800"/>
              <a:t>Same interface as TRandom</a:t>
            </a:r>
            <a:r>
              <a:rPr lang="en-US" sz="2800" i="1">
                <a:latin typeface="Times New Roman" charset="0"/>
              </a:rPr>
              <a:t>N</a:t>
            </a:r>
            <a:endParaRPr lang="en-US" sz="2800"/>
          </a:p>
          <a:p>
            <a:r>
              <a:rPr lang="en-US" sz="2800"/>
              <a:t>Different generators supported via template parameter (RANLUX, by F.James, in this case)</a:t>
            </a:r>
          </a:p>
          <a:p>
            <a:endParaRPr lang="en-US" sz="2800"/>
          </a:p>
          <a:p>
            <a:pPr lvl="1">
              <a:buFontTx/>
              <a:buNone/>
            </a:pPr>
            <a:r>
              <a:rPr lang="en-US" sz="2400" b="1">
                <a:solidFill>
                  <a:schemeClr val="accent2"/>
                </a:solidFill>
                <a:latin typeface="Courier New" charset="0"/>
              </a:rPr>
              <a:t>ROOT::Math::Random&lt;GSLRngRanLux&gt; r; </a:t>
            </a:r>
          </a:p>
          <a:p>
            <a:pPr lvl="1">
              <a:buFontTx/>
              <a:buNone/>
            </a:pPr>
            <a:r>
              <a:rPr lang="en-US" sz="2400" b="1">
                <a:solidFill>
                  <a:schemeClr val="accent2"/>
                </a:solidFill>
                <a:latin typeface="Courier New" charset="0"/>
              </a:rPr>
              <a:t>Double x = r.Uniform();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2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it-IT"/>
              <a:t>Statistical Methods for Data Analysis</a:t>
            </a:r>
          </a:p>
          <a:p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fld id="{4320A81C-D88D-9948-B3C7-B8A621CB5C22}" type="slidenum">
              <a:rPr lang="it-IT"/>
              <a:pPr/>
              <a:t>4</a:t>
            </a:fld>
            <a:endParaRPr lang="it-IT"/>
          </a:p>
        </p:txBody>
      </p:sp>
      <p:sp>
        <p:nvSpPr>
          <p:cNvPr id="1029124" name="AutoShape 4"/>
          <p:cNvSpPr>
            <a:spLocks noChangeArrowheads="1"/>
          </p:cNvSpPr>
          <p:nvPr/>
        </p:nvSpPr>
        <p:spPr bwMode="auto">
          <a:xfrm>
            <a:off x="971550" y="4292600"/>
            <a:ext cx="6913563" cy="1152525"/>
          </a:xfrm>
          <a:prstGeom prst="roundRect">
            <a:avLst>
              <a:gd name="adj" fmla="val 13361"/>
            </a:avLst>
          </a:prstGeom>
          <a:solidFill>
            <a:schemeClr val="accent1">
              <a:alpha val="30000"/>
            </a:schemeClr>
          </a:solidFill>
          <a:ln w="28575">
            <a:solidFill>
              <a:srgbClr val="339966"/>
            </a:solidFill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Generate random from a TF1</a:t>
            </a:r>
          </a:p>
        </p:txBody>
      </p:sp>
      <p:sp>
        <p:nvSpPr>
          <p:cNvPr id="10270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ROOT provides tools to generate random number according to a TF1</a:t>
            </a:r>
          </a:p>
          <a:p>
            <a:pPr>
              <a:lnSpc>
                <a:spcPct val="90000"/>
              </a:lnSpc>
            </a:pPr>
            <a:endParaRPr lang="en-US" sz="2400"/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 b="1">
                <a:solidFill>
                  <a:schemeClr val="accent2"/>
                </a:solidFill>
                <a:latin typeface="Courier New" charset="0"/>
              </a:rPr>
              <a:t>TF1 f(…);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 b="1">
                <a:solidFill>
                  <a:schemeClr val="accent2"/>
                </a:solidFill>
                <a:latin typeface="Courier New" charset="0"/>
              </a:rPr>
              <a:t>double x = f.GetRandom();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 b="1">
                <a:solidFill>
                  <a:schemeClr val="accent2"/>
                </a:solidFill>
                <a:latin typeface="Courier New" charset="0"/>
              </a:rPr>
              <a:t>TH1D histo(…);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 b="1">
                <a:solidFill>
                  <a:schemeClr val="accent2"/>
                </a:solidFill>
                <a:latin typeface="Courier New" charset="0"/>
              </a:rPr>
              <a:t>histo.FillRandom(f, 1000);</a:t>
            </a:r>
          </a:p>
          <a:p>
            <a:pPr>
              <a:lnSpc>
                <a:spcPct val="90000"/>
              </a:lnSpc>
            </a:pPr>
            <a:endParaRPr lang="en-US" sz="2400"/>
          </a:p>
          <a:p>
            <a:pPr>
              <a:lnSpc>
                <a:spcPct val="90000"/>
              </a:lnSpc>
            </a:pPr>
            <a:r>
              <a:rPr lang="en-US" sz="2400"/>
              <a:t>Adopted technique: binned cumulative inversion</a:t>
            </a:r>
          </a:p>
          <a:p>
            <a:pPr>
              <a:lnSpc>
                <a:spcPct val="90000"/>
              </a:lnSpc>
            </a:pPr>
            <a:r>
              <a:rPr lang="en-US" sz="2400">
                <a:solidFill>
                  <a:srgbClr val="CC0066"/>
                </a:solidFill>
              </a:rPr>
              <a:t>Caveat: approximations may depend on internal function binning.</a:t>
            </a:r>
          </a:p>
          <a:p>
            <a:pPr lvl="1">
              <a:lnSpc>
                <a:spcPct val="90000"/>
              </a:lnSpc>
            </a:pPr>
            <a:r>
              <a:rPr lang="en-US" sz="2000">
                <a:solidFill>
                  <a:srgbClr val="CC0066"/>
                </a:solidFill>
              </a:rPr>
              <a:t>Can change it using: </a:t>
            </a:r>
            <a:r>
              <a:rPr lang="en-US" sz="2000" b="1">
                <a:solidFill>
                  <a:srgbClr val="A6A0D4"/>
                </a:solidFill>
                <a:latin typeface="Courier New" charset="0"/>
              </a:rPr>
              <a:t>f.Npx(5000);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2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it-IT"/>
              <a:t>Statistical Methods for Data Analysis</a:t>
            </a:r>
          </a:p>
          <a:p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fld id="{410B8A7A-DC63-9B44-B60C-2176EE6E3CF2}" type="slidenum">
              <a:rPr lang="it-IT"/>
              <a:pPr/>
              <a:t>5</a:t>
            </a:fld>
            <a:endParaRPr lang="it-IT"/>
          </a:p>
        </p:txBody>
      </p:sp>
      <p:sp>
        <p:nvSpPr>
          <p:cNvPr id="1027076" name="AutoShape 4"/>
          <p:cNvSpPr>
            <a:spLocks noChangeArrowheads="1"/>
          </p:cNvSpPr>
          <p:nvPr/>
        </p:nvSpPr>
        <p:spPr bwMode="auto">
          <a:xfrm>
            <a:off x="971550" y="2205038"/>
            <a:ext cx="6913563" cy="1511300"/>
          </a:xfrm>
          <a:prstGeom prst="roundRect">
            <a:avLst>
              <a:gd name="adj" fmla="val 9060"/>
            </a:avLst>
          </a:prstGeom>
          <a:solidFill>
            <a:schemeClr val="accent1">
              <a:alpha val="30000"/>
            </a:schemeClr>
          </a:solidFill>
          <a:ln w="28575">
            <a:solidFill>
              <a:srgbClr val="339966"/>
            </a:solidFill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19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Generate according to phase-spaces</a:t>
            </a:r>
          </a:p>
        </p:txBody>
      </p:sp>
      <p:sp>
        <p:nvSpPr>
          <p:cNvPr id="1032196" name="Rectangle 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1800"/>
              <a:t>Original implementation: GENBOD function (W515 from CERNLIB) using the Raubold and Lynch method </a:t>
            </a:r>
          </a:p>
          <a:p>
            <a:pPr>
              <a:lnSpc>
                <a:spcPct val="80000"/>
              </a:lnSpc>
            </a:pPr>
            <a:r>
              <a:rPr lang="en-US" sz="1800"/>
              <a:t>Implemented in ROOT with </a:t>
            </a:r>
            <a:r>
              <a:rPr lang="en-US" sz="1800" b="1">
                <a:solidFill>
                  <a:schemeClr val="accent2"/>
                </a:solidFill>
                <a:latin typeface="Courier New" charset="0"/>
              </a:rPr>
              <a:t>TGenPhaseSpace</a:t>
            </a:r>
            <a:r>
              <a:rPr lang="en-US" sz="1800" b="1"/>
              <a:t> </a:t>
            </a:r>
            <a:r>
              <a:rPr lang="en-US" sz="1800"/>
              <a:t>class</a:t>
            </a:r>
          </a:p>
          <a:p>
            <a:pPr>
              <a:lnSpc>
                <a:spcPct val="80000"/>
              </a:lnSpc>
            </a:pPr>
            <a:endParaRPr lang="en-US" sz="1800"/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b="1">
                <a:solidFill>
                  <a:schemeClr val="accent2"/>
                </a:solidFill>
                <a:latin typeface="Courier New" charset="0"/>
              </a:rPr>
              <a:t>TLorentzVector target(0.0, 0.0, 0.0, 0.938);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b="1">
                <a:solidFill>
                  <a:schemeClr val="accent2"/>
                </a:solidFill>
                <a:latin typeface="Courier New" charset="0"/>
              </a:rPr>
              <a:t>TLorentzVector beam(0.0, 0.0, .65, .65);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b="1">
                <a:solidFill>
                  <a:schemeClr val="accent2"/>
                </a:solidFill>
                <a:latin typeface="Courier New" charset="0"/>
              </a:rPr>
              <a:t>TLorentzVector W = beam + target;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b="1" i="1">
                <a:solidFill>
                  <a:schemeClr val="accent2"/>
                </a:solidFill>
                <a:latin typeface="Courier New" charset="0"/>
              </a:rPr>
              <a:t>//(Momentum, Energy units are Gev/C, GeV)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b="1">
                <a:solidFill>
                  <a:schemeClr val="accent2"/>
                </a:solidFill>
                <a:latin typeface="Courier New" charset="0"/>
              </a:rPr>
              <a:t>Double_t masses[3] = { 0.938, 0.139, 0.139 };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b="1">
                <a:solidFill>
                  <a:schemeClr val="accent2"/>
                </a:solidFill>
                <a:latin typeface="Courier New" charset="0"/>
              </a:rPr>
              <a:t>TGenPhaseSpace event;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b="1">
                <a:solidFill>
                  <a:schemeClr val="accent2"/>
                </a:solidFill>
                <a:latin typeface="Courier New" charset="0"/>
              </a:rPr>
              <a:t>event.SetDecay(W, 3, masses);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b="1">
                <a:solidFill>
                  <a:schemeClr val="accent2"/>
                </a:solidFill>
                <a:latin typeface="Courier New" charset="0"/>
              </a:rPr>
              <a:t>TH2F *h2 = new TH2F("h2","h2", </a:t>
            </a:r>
            <a:br>
              <a:rPr lang="en-US" sz="1200" b="1">
                <a:solidFill>
                  <a:schemeClr val="accent2"/>
                </a:solidFill>
                <a:latin typeface="Courier New" charset="0"/>
              </a:rPr>
            </a:br>
            <a:r>
              <a:rPr lang="en-US" sz="1200" b="1">
                <a:solidFill>
                  <a:schemeClr val="accent2"/>
                </a:solidFill>
                <a:latin typeface="Courier New" charset="0"/>
              </a:rPr>
              <a:t>50,1.1,1.8, 50,1.1,1.8);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b="1">
                <a:solidFill>
                  <a:schemeClr val="accent2"/>
                </a:solidFill>
                <a:latin typeface="Courier New" charset="0"/>
              </a:rPr>
              <a:t>for (Int_t n=0;n&lt;100000;n++) {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b="1">
                <a:solidFill>
                  <a:schemeClr val="accent2"/>
                </a:solidFill>
                <a:latin typeface="Courier New" charset="0"/>
              </a:rPr>
              <a:t>  Double_t weight = event.Generate();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b="1">
                <a:solidFill>
                  <a:schemeClr val="accent2"/>
                </a:solidFill>
                <a:latin typeface="Courier New" charset="0"/>
              </a:rPr>
              <a:t>  TLorentzVector *pProton = event.GetDecay(0);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b="1">
                <a:solidFill>
                  <a:schemeClr val="accent2"/>
                </a:solidFill>
                <a:latin typeface="Courier New" charset="0"/>
              </a:rPr>
              <a:t>  TLorentzVector *pPip = event.GetDecay(1);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b="1">
                <a:solidFill>
                  <a:schemeClr val="accent2"/>
                </a:solidFill>
                <a:latin typeface="Courier New" charset="0"/>
              </a:rPr>
              <a:t>  TLorentzVector *pPim = event.GetDecay(2);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b="1">
                <a:solidFill>
                  <a:schemeClr val="accent2"/>
                </a:solidFill>
                <a:latin typeface="Courier New" charset="0"/>
              </a:rPr>
              <a:t>  TLorentzVector pPPip = *pProton + *pPip;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b="1">
                <a:solidFill>
                  <a:schemeClr val="accent2"/>
                </a:solidFill>
                <a:latin typeface="Courier New" charset="0"/>
              </a:rPr>
              <a:t>  TLorentzVector pPPim = *pProton + *pPim;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b="1">
                <a:solidFill>
                  <a:schemeClr val="accent2"/>
                </a:solidFill>
                <a:latin typeface="Courier New" charset="0"/>
              </a:rPr>
              <a:t>  h2-&gt;Fill(pPPip.M2() ,pPPim.M2() ,weight);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b="1">
                <a:solidFill>
                  <a:schemeClr val="accent2"/>
                </a:solidFill>
                <a:latin typeface="Courier New" charset="0"/>
              </a:rPr>
              <a:t>}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b="1">
                <a:solidFill>
                  <a:schemeClr val="accent2"/>
                </a:solidFill>
                <a:latin typeface="Courier New" charset="0"/>
              </a:rPr>
              <a:t>h2-&gt;Draw();</a:t>
            </a:r>
            <a:r>
              <a:rPr lang="en-US" sz="1400" b="1">
                <a:solidFill>
                  <a:schemeClr val="accent2"/>
                </a:solidFill>
                <a:latin typeface="Courier New" charset="0"/>
              </a:rPr>
              <a:t> 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2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it-IT"/>
              <a:t>Statistical Methods for Data Analysis</a:t>
            </a:r>
          </a:p>
          <a:p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fld id="{73F9A3D1-E5E0-9B4E-A95A-65BB2156FA76}" type="slidenum">
              <a:rPr lang="it-IT"/>
              <a:pPr/>
              <a:t>6</a:t>
            </a:fld>
            <a:endParaRPr lang="it-IT"/>
          </a:p>
        </p:txBody>
      </p:sp>
      <p:pic>
        <p:nvPicPr>
          <p:cNvPr id="1032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3800" y="3449638"/>
            <a:ext cx="3965575" cy="268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Random generation in RooFit</a:t>
            </a:r>
          </a:p>
        </p:txBody>
      </p:sp>
      <p:sp>
        <p:nvSpPr>
          <p:cNvPr id="1028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1600"/>
              <a:t>Each PDF is instrumented with methods to generate random samples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1600"/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1400" b="1">
                <a:solidFill>
                  <a:schemeClr val="accent2"/>
                </a:solidFill>
                <a:latin typeface="Courier New" charset="0"/>
              </a:rPr>
              <a:t>RooGaussian gauss("gauss","gaussian PDF", </a:t>
            </a:r>
            <a:br>
              <a:rPr lang="en-US" sz="1400" b="1">
                <a:solidFill>
                  <a:schemeClr val="accent2"/>
                </a:solidFill>
                <a:latin typeface="Courier New" charset="0"/>
              </a:rPr>
            </a:br>
            <a:r>
              <a:rPr lang="en-US" sz="1400" b="1">
                <a:solidFill>
                  <a:schemeClr val="accent2"/>
                </a:solidFill>
                <a:latin typeface="Courier New" charset="0"/>
              </a:rPr>
              <a:t>			   x, mu, sigma);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sz="1400" b="1">
              <a:solidFill>
                <a:schemeClr val="accent2"/>
              </a:solidFill>
              <a:latin typeface="Courier New" charset="0"/>
            </a:endParaRP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1400" b="1">
                <a:solidFill>
                  <a:srgbClr val="CC0066"/>
                </a:solidFill>
                <a:latin typeface="Courier New" charset="0"/>
              </a:rPr>
              <a:t>RooDataSet* data = gauss.generate(x, 10000);  </a:t>
            </a:r>
            <a:br>
              <a:rPr lang="en-US" sz="1400" b="1">
                <a:solidFill>
                  <a:srgbClr val="CC0066"/>
                </a:solidFill>
                <a:latin typeface="Courier New" charset="0"/>
              </a:rPr>
            </a:br>
            <a:endParaRPr lang="en-US" sz="1400" b="1">
              <a:solidFill>
                <a:srgbClr val="CC0066"/>
              </a:solidFill>
              <a:latin typeface="Courier New" charset="0"/>
            </a:endParaRP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1400" b="1">
                <a:solidFill>
                  <a:schemeClr val="accent2"/>
                </a:solidFill>
                <a:latin typeface="Courier New" charset="0"/>
              </a:rPr>
              <a:t>RooPlot* xframe = x.frame();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1400" b="1">
                <a:solidFill>
                  <a:schemeClr val="accent2"/>
                </a:solidFill>
                <a:latin typeface="Courier New" charset="0"/>
              </a:rPr>
              <a:t>data-&gt;plotOn(xframe);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1400" b="1">
                <a:solidFill>
                  <a:schemeClr val="accent2"/>
                </a:solidFill>
                <a:latin typeface="Courier New" charset="0"/>
              </a:rPr>
              <a:t>xframe-&gt;Draw();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sz="1400"/>
          </a:p>
          <a:p>
            <a:pPr>
              <a:lnSpc>
                <a:spcPct val="90000"/>
              </a:lnSpc>
            </a:pPr>
            <a:r>
              <a:rPr lang="en-US" sz="1600"/>
              <a:t>Hit or miss method is used by </a:t>
            </a:r>
            <a:br>
              <a:rPr lang="en-US" sz="1600"/>
            </a:br>
            <a:r>
              <a:rPr lang="en-US" sz="1600"/>
              <a:t>default, except for optimized </a:t>
            </a:r>
            <a:br>
              <a:rPr lang="en-US" sz="1600"/>
            </a:br>
            <a:r>
              <a:rPr lang="en-US" sz="1600"/>
              <a:t>cases (Gaussian, ecc.)</a:t>
            </a:r>
          </a:p>
          <a:p>
            <a:pPr>
              <a:lnSpc>
                <a:spcPct val="90000"/>
              </a:lnSpc>
            </a:pPr>
            <a:r>
              <a:rPr lang="en-US" sz="1600"/>
              <a:t>Optimized implementations for:</a:t>
            </a:r>
          </a:p>
          <a:p>
            <a:pPr lvl="1">
              <a:lnSpc>
                <a:spcPct val="90000"/>
              </a:lnSpc>
            </a:pPr>
            <a:r>
              <a:rPr lang="en-US" sz="1400"/>
              <a:t>PDF sum, product</a:t>
            </a:r>
          </a:p>
          <a:p>
            <a:pPr lvl="1">
              <a:lnSpc>
                <a:spcPct val="90000"/>
              </a:lnSpc>
            </a:pPr>
            <a:r>
              <a:rPr lang="en-US" sz="1400"/>
              <a:t>Convolutions</a:t>
            </a:r>
          </a:p>
          <a:p>
            <a:pPr>
              <a:lnSpc>
                <a:spcPct val="90000"/>
              </a:lnSpc>
            </a:pPr>
            <a:r>
              <a:rPr lang="en-US" sz="1600"/>
              <a:t>Users can define a specialized </a:t>
            </a:r>
            <a:br>
              <a:rPr lang="en-US" sz="1600"/>
            </a:br>
            <a:r>
              <a:rPr lang="en-US" sz="1600"/>
              <a:t>random generator for custom </a:t>
            </a:r>
            <a:br>
              <a:rPr lang="en-US" sz="1600"/>
            </a:br>
            <a:r>
              <a:rPr lang="en-US" sz="1600"/>
              <a:t>PDF definitions</a:t>
            </a:r>
          </a:p>
          <a:p>
            <a:pPr>
              <a:lnSpc>
                <a:spcPct val="90000"/>
              </a:lnSpc>
            </a:pPr>
            <a:endParaRPr lang="en-US" sz="1600" b="1">
              <a:solidFill>
                <a:schemeClr val="accent2"/>
              </a:solidFill>
              <a:latin typeface="Courier New" charset="0"/>
            </a:endParaRPr>
          </a:p>
        </p:txBody>
      </p:sp>
      <p:sp>
        <p:nvSpPr>
          <p:cNvPr id="6" name="Segnaposto data 3"/>
          <p:cNvSpPr>
            <a:spLocks noGrp="1"/>
          </p:cNvSpPr>
          <p:nvPr>
            <p:ph type="dt" sz="half" idx="2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7" name="Segnaposto piè di pagina 4"/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it-IT"/>
              <a:t>Statistical Methods for Data Analysis</a:t>
            </a:r>
          </a:p>
          <a:p>
            <a:endParaRPr lang="it-IT"/>
          </a:p>
        </p:txBody>
      </p:sp>
      <p:sp>
        <p:nvSpPr>
          <p:cNvPr id="8" name="Segnaposto numero diapositiva 5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fld id="{F94232A1-B144-2747-9F77-3628A74200CD}" type="slidenum">
              <a:rPr lang="it-IT"/>
              <a:pPr/>
              <a:t>7</a:t>
            </a:fld>
            <a:endParaRPr lang="it-IT"/>
          </a:p>
        </p:txBody>
      </p:sp>
      <p:sp>
        <p:nvSpPr>
          <p:cNvPr id="1028100" name="AutoShape 4"/>
          <p:cNvSpPr>
            <a:spLocks noChangeArrowheads="1"/>
          </p:cNvSpPr>
          <p:nvPr/>
        </p:nvSpPr>
        <p:spPr bwMode="auto">
          <a:xfrm>
            <a:off x="971550" y="1557338"/>
            <a:ext cx="6913563" cy="2016125"/>
          </a:xfrm>
          <a:prstGeom prst="roundRect">
            <a:avLst>
              <a:gd name="adj" fmla="val 9060"/>
            </a:avLst>
          </a:prstGeom>
          <a:solidFill>
            <a:schemeClr val="accent1">
              <a:alpha val="30000"/>
            </a:schemeClr>
          </a:solidFill>
          <a:ln w="28575">
            <a:solidFill>
              <a:srgbClr val="339966"/>
            </a:solidFill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8101" name="Picture 7" descr="c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67200" y="2971800"/>
            <a:ext cx="4648200" cy="3151188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References</a:t>
            </a:r>
          </a:p>
        </p:txBody>
      </p:sp>
      <p:sp>
        <p:nvSpPr>
          <p:cNvPr id="1031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000"/>
              <a:t>RANLUX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F. James, “RANLUX: A Fortran implementation of the high-quality pseudo-random number generator of Lüscher”, </a:t>
            </a:r>
            <a:r>
              <a:rPr lang="en-US" sz="1800" i="1"/>
              <a:t>Computer Physics Communications</a:t>
            </a:r>
            <a:r>
              <a:rPr lang="en-US" sz="1800"/>
              <a:t>, 79 (1994) 111–114 </a:t>
            </a:r>
          </a:p>
          <a:p>
            <a:pPr>
              <a:lnSpc>
                <a:spcPct val="80000"/>
              </a:lnSpc>
            </a:pPr>
            <a:r>
              <a:rPr lang="en-US" sz="2000"/>
              <a:t>GSL random generators: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http://www.gnu.org/software/gsl/manual/html_node/Random-number-generator-algorithms.html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http://www.gnu.org/software/gsl/manual/html_node/Random-Number-Distributions.html</a:t>
            </a:r>
          </a:p>
          <a:p>
            <a:pPr>
              <a:lnSpc>
                <a:spcPct val="80000"/>
              </a:lnSpc>
            </a:pPr>
            <a:r>
              <a:rPr lang="en-US" sz="2000"/>
              <a:t>ROOT Math generator documentation: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http://project-mathlibs.web.cern.ch/project-mathlibs/sw/html/group__Random.html</a:t>
            </a:r>
          </a:p>
          <a:p>
            <a:pPr>
              <a:lnSpc>
                <a:spcPct val="80000"/>
              </a:lnSpc>
            </a:pPr>
            <a:r>
              <a:rPr lang="en-US" sz="2000"/>
              <a:t>RooFit online tutorial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http://roofit.sourceforge.net/docs/tutorial/</a:t>
            </a:r>
            <a:br>
              <a:rPr lang="en-US" sz="1800"/>
            </a:br>
            <a:r>
              <a:rPr lang="en-US" sz="1800"/>
              <a:t>index.html</a:t>
            </a:r>
          </a:p>
          <a:p>
            <a:pPr>
              <a:lnSpc>
                <a:spcPct val="80000"/>
              </a:lnSpc>
            </a:pPr>
            <a:r>
              <a:rPr lang="en-US" sz="2000" b="1"/>
              <a:t>Credits</a:t>
            </a:r>
            <a:r>
              <a:rPr lang="en-US" sz="2000"/>
              <a:t>: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RooFit slides and examples extracted, adapted and/or inspired by original presentations by </a:t>
            </a:r>
            <a:r>
              <a:rPr lang="en-US" sz="1800">
                <a:solidFill>
                  <a:schemeClr val="accent2"/>
                </a:solidFill>
              </a:rPr>
              <a:t>Wouter Verkerke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it-IT"/>
              <a:t>Statistical Methods for Data Analysis</a:t>
            </a:r>
          </a:p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fld id="{C464A519-6800-7640-A3A0-59ADD8604B54}" type="slidenum">
              <a:rPr lang="it-IT"/>
              <a:pPr/>
              <a:t>8</a:t>
            </a:fld>
            <a:endParaRPr lang="it-IT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ruttura predefinita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11753</TotalTime>
  <Words>640</Words>
  <Application>Microsoft Macintosh PowerPoint</Application>
  <PresentationFormat>Presentazione su schermo (4:3)</PresentationFormat>
  <Paragraphs>114</Paragraphs>
  <Slides>8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4" baseType="lpstr">
      <vt:lpstr>ＭＳ Ｐゴシック</vt:lpstr>
      <vt:lpstr>Arial</vt:lpstr>
      <vt:lpstr>Courier New</vt:lpstr>
      <vt:lpstr>Symbol</vt:lpstr>
      <vt:lpstr>Times New Roman</vt:lpstr>
      <vt:lpstr>Struttura predefinita</vt:lpstr>
      <vt:lpstr>Statistical Methods for Data Analysis  Random numbers with ROOT and RooFit</vt:lpstr>
      <vt:lpstr>ROOT Random number generators</vt:lpstr>
      <vt:lpstr>Generating with standard PDF’s</vt:lpstr>
      <vt:lpstr>Generators in ROOT::Math</vt:lpstr>
      <vt:lpstr>Generate random from a TF1</vt:lpstr>
      <vt:lpstr>Generate according to phase-spaces</vt:lpstr>
      <vt:lpstr>Random generation in RooFit</vt:lpstr>
      <vt:lpstr>References</vt:lpstr>
    </vt:vector>
  </TitlesOfParts>
  <Company>INFN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Nessun titolo diapositiva</dc:title>
  <dc:creator>Luca Lista</dc:creator>
  <cp:lastModifiedBy>Utente di Microsoft Office</cp:lastModifiedBy>
  <cp:revision>2887</cp:revision>
  <cp:lastPrinted>2000-05-08T08:00:41Z</cp:lastPrinted>
  <dcterms:created xsi:type="dcterms:W3CDTF">2014-10-15T08:31:08Z</dcterms:created>
  <dcterms:modified xsi:type="dcterms:W3CDTF">2019-02-04T08:11:29Z</dcterms:modified>
</cp:coreProperties>
</file>